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788" r:id="rId2"/>
    <p:sldId id="790" r:id="rId3"/>
    <p:sldId id="258" r:id="rId4"/>
    <p:sldId id="815" r:id="rId5"/>
    <p:sldId id="816" r:id="rId6"/>
    <p:sldId id="817" r:id="rId7"/>
    <p:sldId id="818" r:id="rId8"/>
    <p:sldId id="819" r:id="rId9"/>
    <p:sldId id="820" r:id="rId10"/>
    <p:sldId id="259" r:id="rId11"/>
    <p:sldId id="261" r:id="rId12"/>
    <p:sldId id="821" r:id="rId13"/>
    <p:sldId id="822" r:id="rId14"/>
    <p:sldId id="829"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86" autoAdjust="0"/>
    <p:restoredTop sz="93883" autoAdjust="0"/>
  </p:normalViewPr>
  <p:slideViewPr>
    <p:cSldViewPr snapToGrid="0">
      <p:cViewPr varScale="1">
        <p:scale>
          <a:sx n="100" d="100"/>
          <a:sy n="100" d="100"/>
        </p:scale>
        <p:origin x="102" y="246"/>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9-9-2021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9-9-2021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9-9-2021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838200" y="1531938"/>
            <a:ext cx="10515600" cy="2852737"/>
          </a:xfrm>
        </p:spPr>
        <p:txBody>
          <a:bodyPr/>
          <a:lstStyle/>
          <a:p>
            <a:pPr algn="ctr"/>
            <a:r>
              <a:rPr lang="en-US" dirty="0"/>
              <a:t>SA1 Rel-18 Normative Work</a:t>
            </a:r>
            <a:br>
              <a:rPr lang="en-US" dirty="0"/>
            </a:br>
            <a:r>
              <a:rPr lang="en-US" dirty="0"/>
              <a:t>-Status update-</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631767" y="324196"/>
            <a:ext cx="2826327" cy="369332"/>
          </a:xfrm>
          <a:prstGeom prst="rect">
            <a:avLst/>
          </a:prstGeom>
          <a:noFill/>
        </p:spPr>
        <p:txBody>
          <a:bodyPr wrap="square" rtlCol="0">
            <a:spAutoFit/>
          </a:bodyPr>
          <a:lstStyle/>
          <a:p>
            <a:r>
              <a:rPr lang="en-GB" b="1"/>
              <a:t>SP-210654</a:t>
            </a:r>
            <a:endParaRPr lang="nl-NL"/>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extLst>
              <p:ext uri="{D42A27DB-BD31-4B8C-83A1-F6EECF244321}">
                <p14:modId xmlns:p14="http://schemas.microsoft.com/office/powerpoint/2010/main" val="2344930994"/>
              </p:ext>
            </p:extLst>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4202587559"/>
              </p:ext>
            </p:extLst>
          </p:nvPr>
        </p:nvGraphicFramePr>
        <p:xfrm>
          <a:off x="427580" y="3763128"/>
          <a:ext cx="10819296" cy="25603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err="1">
                          <a:solidFill>
                            <a:schemeClr val="tx1"/>
                          </a:solidFill>
                          <a:effectLst/>
                          <a:latin typeface="+mn-lt"/>
                          <a:ea typeface="+mn-ea"/>
                          <a:cs typeface="+mn-cs"/>
                        </a:rPr>
                        <a:t>Ki-Dong</a:t>
                      </a:r>
                      <a:r>
                        <a:rPr lang="fr-FR" sz="1800" kern="1200" dirty="0">
                          <a:solidFill>
                            <a:schemeClr val="tx1"/>
                          </a:solidFill>
                          <a:effectLst/>
                          <a:latin typeface="+mn-lt"/>
                          <a:ea typeface="+mn-ea"/>
                          <a:cs typeface="+mn-cs"/>
                        </a:rPr>
                        <a:t> Lee (LGE)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22.835</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hangingPunct="0"/>
                      <a:r>
                        <a:rPr lang="nl-NL" sz="1800" dirty="0"/>
                        <a:t>This work introduces the s</a:t>
                      </a:r>
                      <a:r>
                        <a:rPr lang="en-GB" sz="1800" kern="1200" dirty="0" err="1">
                          <a:solidFill>
                            <a:schemeClr val="tx1"/>
                          </a:solidFill>
                          <a:effectLst/>
                          <a:latin typeface="+mn-lt"/>
                          <a:ea typeface="+mn-ea"/>
                          <a:cs typeface="+mn-cs"/>
                        </a:rPr>
                        <a:t>upport</a:t>
                      </a:r>
                      <a:r>
                        <a:rPr lang="en-GB" sz="18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239578603"/>
              </p:ext>
            </p:extLst>
          </p:nvPr>
        </p:nvGraphicFramePr>
        <p:xfrm>
          <a:off x="427580" y="1306681"/>
          <a:ext cx="10819296" cy="283464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Smart Energy and Infrastructure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Xu Xia (China Telecom)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22.867</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22104</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nl-NL" sz="1800" kern="1200" dirty="0">
                          <a:solidFill>
                            <a:schemeClr val="tx1"/>
                          </a:solidFill>
                          <a:effectLst/>
                          <a:latin typeface="+mn-lt"/>
                          <a:ea typeface="+mn-ea"/>
                          <a:cs typeface="+mn-cs"/>
                        </a:rPr>
                        <a:t>Smart Grid is a term that refers to enhanced cyber-physical control of electrical grids and to related application.</a:t>
                      </a:r>
                      <a:r>
                        <a:rPr lang="en-US" sz="18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a:t>
                      </a:r>
                      <a:r>
                        <a:rPr lang="en-US" sz="1800" kern="1200" dirty="0" err="1">
                          <a:solidFill>
                            <a:schemeClr val="tx1"/>
                          </a:solidFill>
                          <a:effectLst/>
                          <a:latin typeface="+mn-lt"/>
                          <a:ea typeface="+mn-ea"/>
                          <a:cs typeface="+mn-cs"/>
                        </a:rPr>
                        <a:t>synchronization.The</a:t>
                      </a:r>
                      <a:r>
                        <a:rPr lang="en-US" sz="1800" kern="1200" dirty="0">
                          <a:solidFill>
                            <a:schemeClr val="tx1"/>
                          </a:solidFill>
                          <a:effectLst/>
                          <a:latin typeface="+mn-lt"/>
                          <a:ea typeface="+mn-ea"/>
                          <a:cs typeface="+mn-cs"/>
                        </a:rPr>
                        <a:t> SEI WID introduces the Smart Grid specific service requirements in control, monitoring, availability assurance, service security and isolation </a:t>
                      </a:r>
                      <a:r>
                        <a:rPr lang="nl-NL" sz="1800" kern="1200" dirty="0">
                          <a:solidFill>
                            <a:schemeClr val="tx1"/>
                          </a:solidFill>
                          <a:effectLst/>
                          <a:latin typeface="+mn-lt"/>
                          <a:ea typeface="+mn-ea"/>
                          <a:cs typeface="+mn-cs"/>
                        </a:rPr>
                        <a:t>for 5G systems.</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3987583350"/>
              </p:ext>
            </p:extLst>
          </p:nvPr>
        </p:nvGraphicFramePr>
        <p:xfrm>
          <a:off x="427580" y="4141321"/>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Guillaume </a:t>
                      </a:r>
                      <a:r>
                        <a:rPr lang="fr-FR" sz="1800" kern="1200" dirty="0" err="1">
                          <a:solidFill>
                            <a:schemeClr val="tx1"/>
                          </a:solidFill>
                          <a:effectLst/>
                          <a:latin typeface="+mn-lt"/>
                          <a:ea typeface="+mn-ea"/>
                          <a:cs typeface="+mn-cs"/>
                        </a:rPr>
                        <a:t>Gach</a:t>
                      </a:r>
                      <a:r>
                        <a:rPr lang="fr-FR" sz="1800" kern="1200" dirty="0">
                          <a:solidFill>
                            <a:schemeClr val="tx1"/>
                          </a:solidFill>
                          <a:effectLst/>
                          <a:latin typeface="+mn-lt"/>
                          <a:ea typeface="+mn-ea"/>
                          <a:cs typeface="+mn-cs"/>
                        </a:rPr>
                        <a:t> (UIC)</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TR 22.989</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GB" sz="1800" kern="1200" dirty="0">
                          <a:solidFill>
                            <a:schemeClr val="tx1"/>
                          </a:solidFill>
                          <a:effectLst/>
                          <a:latin typeface="+mn-lt"/>
                          <a:ea typeface="+mn-ea"/>
                          <a:cs typeface="+mn-cs"/>
                        </a:rPr>
                        <a:t>SA1 has </a:t>
                      </a:r>
                      <a:r>
                        <a:rPr lang="en-US" sz="18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342223140"/>
              </p:ext>
            </p:extLst>
          </p:nvPr>
        </p:nvGraphicFramePr>
        <p:xfrm>
          <a:off x="427580" y="145707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Low Power High Accuracy Positioning for Industrial IoT scenarios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TS 22.104</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800" dirty="0"/>
                        <a:t>This work </a:t>
                      </a:r>
                      <a:r>
                        <a:rPr lang="en-GB" sz="1800" kern="1200" dirty="0">
                          <a:solidFill>
                            <a:schemeClr val="tx1"/>
                          </a:solidFill>
                          <a:effectLst/>
                          <a:latin typeface="+mn-lt"/>
                          <a:ea typeface="+mn-ea"/>
                          <a:cs typeface="+mn-cs"/>
                        </a:rPr>
                        <a:t>specifies requirements on low power high accuracy positioning service for industrial IoT device.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50309125"/>
              </p:ext>
            </p:extLst>
          </p:nvPr>
        </p:nvGraphicFramePr>
        <p:xfrm>
          <a:off x="427580" y="389547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2654683858"/>
              </p:ext>
            </p:extLst>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3415325804"/>
              </p:ext>
            </p:extLst>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2850205019"/>
              </p:ext>
            </p:extLst>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96246036"/>
              </p:ext>
            </p:extLst>
          </p:nvPr>
        </p:nvGraphicFramePr>
        <p:xfrm>
          <a:off x="427580" y="1307396"/>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kern="1200" dirty="0">
                          <a:solidFill>
                            <a:schemeClr val="tx1"/>
                          </a:solidFill>
                          <a:latin typeface="+mn-lt"/>
                          <a:ea typeface="+mn-ea"/>
                          <a:cs typeface="+mn-cs"/>
                        </a:rPr>
                        <a:t>5GS with Satellite Backhaul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sz="18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Hui Xu (CATT) </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800" b="1" dirty="0"/>
                        <a:t>Summary</a:t>
                      </a:r>
                    </a:p>
                  </a:txBody>
                  <a:tcPr/>
                </a:tc>
                <a:tc gridSpan="3">
                  <a:txBody>
                    <a:bodyPr/>
                    <a:lstStyle/>
                    <a:p>
                      <a:pPr algn="just"/>
                      <a:r>
                        <a:rPr lang="en-US" sz="18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1888048100"/>
              </p:ext>
            </p:extLst>
          </p:nvPr>
        </p:nvGraphicFramePr>
        <p:xfrm>
          <a:off x="427580" y="3745397"/>
          <a:ext cx="10819296" cy="25603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5GS with Satellite Access to Support Control and/or Video Surveillance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sz="18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Dong Chen (Xiaomi)</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800" b="1" dirty="0"/>
                        <a:t>Summary</a:t>
                      </a:r>
                    </a:p>
                  </a:txBody>
                  <a:tcPr/>
                </a:tc>
                <a:tc gridSpan="3">
                  <a:txBody>
                    <a:bodyPr/>
                    <a:lstStyle/>
                    <a:p>
                      <a:pPr marL="0" indent="0" algn="just" hangingPunct="0">
                        <a:buNone/>
                      </a:pPr>
                      <a:r>
                        <a:rPr lang="en-US" sz="18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351323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838200" y="1696582"/>
            <a:ext cx="10515600"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eaLnBrk="0" fontAlgn="base" hangingPunct="0">
              <a:spcBef>
                <a:spcPct val="20000"/>
              </a:spcBef>
              <a:spcAft>
                <a:spcPct val="0"/>
              </a:spcAft>
              <a:buBlip>
                <a:blip r:embed="rId2"/>
              </a:buBlip>
            </a:pPr>
            <a:r>
              <a:rPr lang="en-US" sz="3200" dirty="0">
                <a:ea typeface="MS PGothic" panose="020B0600070205080204" pitchFamily="34" charset="-128"/>
              </a:rPr>
              <a:t>This presentation aims to give an outline of the work done in SA1 in the context of Rel-18. </a:t>
            </a:r>
          </a:p>
          <a:p>
            <a:pPr marL="452438" indent="-452438" eaLnBrk="0" fontAlgn="base" hangingPunct="0">
              <a:spcBef>
                <a:spcPct val="20000"/>
              </a:spcBef>
              <a:spcAft>
                <a:spcPct val="0"/>
              </a:spcAft>
              <a:buBlip>
                <a:blip r:embed="rId2"/>
              </a:buBlip>
            </a:pPr>
            <a:r>
              <a:rPr lang="en-US" sz="3200" dirty="0">
                <a:ea typeface="MS PGothic" panose="020B0600070205080204" pitchFamily="34" charset="-128"/>
              </a:rPr>
              <a:t>Rel-18 Stage 1 freeze will be done in Dec 2021. As of today, all work items but one have been completed to a minimum of 80%. </a:t>
            </a:r>
          </a:p>
          <a:p>
            <a:pPr marL="452438" indent="-452438" eaLnBrk="0" fontAlgn="base" hangingPunct="0">
              <a:spcBef>
                <a:spcPct val="20000"/>
              </a:spcBef>
              <a:spcAft>
                <a:spcPct val="0"/>
              </a:spcAft>
              <a:buBlip>
                <a:blip r:embed="rId2"/>
              </a:buBlip>
            </a:pPr>
            <a:r>
              <a:rPr lang="en-US" sz="3200" dirty="0">
                <a:ea typeface="MS PGothic" panose="020B0600070205080204" pitchFamily="34" charset="-128"/>
              </a:rPr>
              <a:t>The work presented in these slides has been categorized into:</a:t>
            </a:r>
          </a:p>
          <a:p>
            <a:pPr marL="1366838" lvl="2" indent="-452438" eaLnBrk="0" fontAlgn="base" hangingPunct="0">
              <a:spcBef>
                <a:spcPct val="20000"/>
              </a:spcBef>
              <a:spcAft>
                <a:spcPct val="0"/>
              </a:spcAft>
              <a:buBlip>
                <a:blip r:embed="rId2"/>
              </a:buBlip>
            </a:pPr>
            <a:r>
              <a:rPr lang="en-US" sz="2800" dirty="0">
                <a:ea typeface="MS PGothic" panose="020B0600070205080204" pitchFamily="34" charset="-128"/>
              </a:rPr>
              <a:t>New Features</a:t>
            </a:r>
          </a:p>
          <a:p>
            <a:pPr marL="1366838" lvl="2" indent="-452438" eaLnBrk="0" fontAlgn="base" hangingPunct="0">
              <a:spcBef>
                <a:spcPct val="20000"/>
              </a:spcBef>
              <a:spcAft>
                <a:spcPct val="0"/>
              </a:spcAft>
              <a:buBlip>
                <a:blip r:embed="rId2"/>
              </a:buBlip>
            </a:pPr>
            <a:r>
              <a:rPr lang="en-US" sz="2800" dirty="0">
                <a:ea typeface="MS PGothic" panose="020B0600070205080204" pitchFamily="34" charset="-128"/>
              </a:rPr>
              <a:t>Enhancements</a:t>
            </a:r>
          </a:p>
          <a:p>
            <a:pPr marL="1366838" lvl="2" indent="-452438" eaLnBrk="0" fontAlgn="base" hangingPunct="0">
              <a:spcBef>
                <a:spcPct val="20000"/>
              </a:spcBef>
              <a:spcAft>
                <a:spcPct val="0"/>
              </a:spcAft>
              <a:buBlip>
                <a:blip r:embed="rId2"/>
              </a:buBlip>
            </a:pPr>
            <a:r>
              <a:rPr lang="en-US" sz="2800" dirty="0">
                <a:ea typeface="MS PGothic" panose="020B0600070205080204" pitchFamily="34" charset="-128"/>
              </a:rPr>
              <a:t>Verticals +NTN focused</a:t>
            </a: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906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nl-NL" sz="3600" b="1" dirty="0" err="1"/>
              <a:t>Introduction</a:t>
            </a:r>
            <a:endParaRPr lang="nl-NL" sz="3600" b="1" dirty="0"/>
          </a:p>
        </p:txBody>
      </p:sp>
    </p:spTree>
    <p:extLst>
      <p:ext uri="{BB962C8B-B14F-4D97-AF65-F5344CB8AC3E}">
        <p14:creationId xmlns:p14="http://schemas.microsoft.com/office/powerpoint/2010/main" val="167743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534638"/>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t>Enhanced Access to and Support of Network Slice  </a:t>
            </a:r>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506811"/>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t>5G Timing Resiliency System </a:t>
            </a:r>
            <a:endParaRPr lang="de-DE" dirty="0"/>
          </a:p>
          <a:p>
            <a:pPr marL="285750" indent="-285750">
              <a:buFontTx/>
              <a:buChar char="-"/>
            </a:pPr>
            <a:r>
              <a:rPr lang="en-GB" dirty="0"/>
              <a:t>Personal IoT and Residential Networks </a:t>
            </a:r>
          </a:p>
          <a:p>
            <a:pPr marL="285750" indent="-285750">
              <a:buFontTx/>
              <a:buChar char="-"/>
            </a:pPr>
            <a:r>
              <a:rPr lang="en-US" dirty="0"/>
              <a:t>Ranging Services</a:t>
            </a:r>
          </a:p>
          <a:p>
            <a:pPr marL="285750" indent="-285750">
              <a:buFontTx/>
              <a:buChar char="-"/>
            </a:pPr>
            <a:r>
              <a:rPr lang="en-US" dirty="0"/>
              <a:t>Networks Providing Access to Localized Services </a:t>
            </a:r>
          </a:p>
          <a:p>
            <a:pPr marL="285750" indent="-285750">
              <a:buFontTx/>
              <a:buChar char="-"/>
            </a:pPr>
            <a:r>
              <a:rPr lang="en-US" dirty="0"/>
              <a:t>Vehicle-Mounted Relays</a:t>
            </a:r>
          </a:p>
          <a:p>
            <a:pPr marL="285750" indent="-285750">
              <a:buFontTx/>
              <a:buChar char="-"/>
            </a:pPr>
            <a:r>
              <a:rPr lang="en-US" dirty="0"/>
              <a:t>Tactile and Multi-Modality Communication Services</a:t>
            </a:r>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92624" y="145425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Smart Energy and Infrastructure</a:t>
            </a:r>
          </a:p>
          <a:p>
            <a:pPr marL="285750" indent="-285750">
              <a:buFontTx/>
              <a:buChar char="-"/>
            </a:pPr>
            <a:r>
              <a:rPr lang="en-US" dirty="0"/>
              <a:t>FRMCS Evolution  </a:t>
            </a:r>
          </a:p>
          <a:p>
            <a:pPr marL="285750" indent="-285750">
              <a:buFontTx/>
              <a:buChar char="-"/>
            </a:pPr>
            <a:endParaRPr lang="en-US" dirty="0"/>
          </a:p>
          <a:p>
            <a:pPr marL="285750" indent="-285750">
              <a:buFontTx/>
              <a:buChar char="-"/>
            </a:pPr>
            <a:r>
              <a:rPr lang="en-US" dirty="0"/>
              <a:t>Low Power High Accuracy Positioning for Industrial IoT scenarios </a:t>
            </a:r>
          </a:p>
          <a:p>
            <a:pPr marL="285750" indent="-285750">
              <a:buFontTx/>
              <a:buChar char="-"/>
            </a:pPr>
            <a:r>
              <a:rPr lang="en-GB" dirty="0"/>
              <a:t>Service Exposure Interfaces for Industry </a:t>
            </a:r>
            <a:endParaRPr lang="en-US" dirty="0"/>
          </a:p>
          <a:p>
            <a:pPr marL="285750" indent="-285750">
              <a:buFontTx/>
              <a:buChar char="-"/>
            </a:pP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buFontTx/>
              <a:buChar char="-"/>
            </a:pPr>
            <a:r>
              <a:rPr lang="en-GB" dirty="0"/>
              <a:t>MPS when Access to EPC/5GC is WLAN </a:t>
            </a:r>
          </a:p>
          <a:p>
            <a:pPr marL="285750" indent="-285750">
              <a:buFontTx/>
              <a:buChar char="-"/>
            </a:pPr>
            <a:endParaRPr lang="en-US" dirty="0"/>
          </a:p>
          <a:p>
            <a:pPr marL="285750" indent="-285750">
              <a:buFontTx/>
              <a:buChar char="-"/>
            </a:pPr>
            <a:r>
              <a:rPr lang="en-US" dirty="0"/>
              <a:t>5GS with Satellite Backhaul  </a:t>
            </a:r>
          </a:p>
          <a:p>
            <a:pPr marL="285750" indent="-285750">
              <a:buFontTx/>
              <a:buChar char="-"/>
            </a:pPr>
            <a:r>
              <a:rPr lang="en-US" dirty="0"/>
              <a:t>5GS with Satellite Access to Support Control and/or Video Surveillance </a:t>
            </a:r>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361755"/>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1323362"/>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63608" y="1082843"/>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83830"/>
            <a:ext cx="10515600" cy="1325563"/>
          </a:xfrm>
        </p:spPr>
        <p:txBody>
          <a:bodyPr/>
          <a:lstStyle/>
          <a:p>
            <a:r>
              <a:rPr lang="en-US" dirty="0"/>
              <a:t>SA1 Rel-18 Normative work</a:t>
            </a:r>
          </a:p>
        </p:txBody>
      </p:sp>
    </p:spTree>
    <p:extLst>
      <p:ext uri="{BB962C8B-B14F-4D97-AF65-F5344CB8AC3E}">
        <p14:creationId xmlns:p14="http://schemas.microsoft.com/office/powerpoint/2010/main" val="2005689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063407129"/>
              </p:ext>
            </p:extLst>
          </p:nvPr>
        </p:nvGraphicFramePr>
        <p:xfrm>
          <a:off x="438804" y="1256520"/>
          <a:ext cx="10819296" cy="28956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AI/ML Model Transfer in 5GS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Jia SHEN (OPPO)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22.874</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hangingPunct="0"/>
                      <a:r>
                        <a:rPr lang="en-GB" sz="16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830110370"/>
              </p:ext>
            </p:extLst>
          </p:nvPr>
        </p:nvGraphicFramePr>
        <p:xfrm>
          <a:off x="438804" y="4152120"/>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5G Timing Resiliency System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Betsy </a:t>
                      </a:r>
                      <a:r>
                        <a:rPr lang="fr-FR" sz="1800" kern="1200" dirty="0" err="1">
                          <a:solidFill>
                            <a:schemeClr val="tx1"/>
                          </a:solidFill>
                          <a:effectLst/>
                          <a:latin typeface="+mn-lt"/>
                          <a:ea typeface="+mn-ea"/>
                          <a:cs typeface="+mn-cs"/>
                        </a:rPr>
                        <a:t>Covell</a:t>
                      </a:r>
                      <a:r>
                        <a:rPr lang="fr-FR" sz="1800" kern="1200" dirty="0">
                          <a:solidFill>
                            <a:schemeClr val="tx1"/>
                          </a:solidFill>
                          <a:effectLst/>
                          <a:latin typeface="+mn-lt"/>
                          <a:ea typeface="+mn-ea"/>
                          <a:cs typeface="+mn-cs"/>
                        </a:rPr>
                        <a:t> (Nokia)</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22.878</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386441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873802697"/>
              </p:ext>
            </p:extLst>
          </p:nvPr>
        </p:nvGraphicFramePr>
        <p:xfrm>
          <a:off x="481722" y="1541297"/>
          <a:ext cx="10819296" cy="420624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Adrian Buckley (Vivo)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22.858 (Resident Study)</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22.859 (</a:t>
                      </a:r>
                      <a:r>
                        <a:rPr lang="en-US" sz="1800" kern="1200" dirty="0">
                          <a:solidFill>
                            <a:schemeClr val="tx1"/>
                          </a:solidFill>
                          <a:effectLst/>
                          <a:latin typeface="+mn-lt"/>
                          <a:ea typeface="+mn-ea"/>
                          <a:cs typeface="+mn-cs"/>
                        </a:rPr>
                        <a:t>Personal IoT Networks Study)</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GB" sz="18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8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800" kern="1200" dirty="0">
                          <a:solidFill>
                            <a:schemeClr val="tx1"/>
                          </a:solidFill>
                          <a:effectLst/>
                          <a:latin typeface="+mn-lt"/>
                          <a:ea typeface="+mn-ea"/>
                          <a:cs typeface="+mn-cs"/>
                        </a:rPr>
                        <a:t>A Personal IoT Network (PIN) consists of PIN Elements that communicate using PIN Direct Connection (</a:t>
                      </a:r>
                      <a:r>
                        <a:rPr lang="en-GB" sz="1800" kern="1200" dirty="0" err="1">
                          <a:solidFill>
                            <a:schemeClr val="tx1"/>
                          </a:solidFill>
                          <a:effectLst/>
                          <a:latin typeface="+mn-lt"/>
                          <a:ea typeface="+mn-ea"/>
                          <a:cs typeface="+mn-cs"/>
                        </a:rPr>
                        <a:t>sidelink</a:t>
                      </a:r>
                      <a:r>
                        <a:rPr lang="en-GB" sz="1800" kern="1200" dirty="0">
                          <a:solidFill>
                            <a:schemeClr val="tx1"/>
                          </a:solidFill>
                          <a:effectLst/>
                          <a:latin typeface="+mn-lt"/>
                          <a:ea typeface="+mn-ea"/>
                          <a:cs typeface="+mn-cs"/>
                        </a:rPr>
                        <a:t>) or direct network connection. Examples of PINs include networks of wearables and smart home / smart office equipment.</a:t>
                      </a:r>
                      <a:endParaRPr lang="en-US"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717475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470002886"/>
              </p:ext>
            </p:extLst>
          </p:nvPr>
        </p:nvGraphicFramePr>
        <p:xfrm>
          <a:off x="427580" y="1144254"/>
          <a:ext cx="10819296" cy="21640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Ranging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r>
                        <a:rPr lang="nl-NL" sz="1800" kern="1200" dirty="0">
                          <a:solidFill>
                            <a:schemeClr val="tx1"/>
                          </a:solidFill>
                          <a:effectLst/>
                          <a:latin typeface="+mn-lt"/>
                          <a:ea typeface="+mn-ea"/>
                          <a:cs typeface="+mn-cs"/>
                        </a:rPr>
                        <a:t>Xiaowei jiang </a:t>
                      </a:r>
                      <a:r>
                        <a:rPr lang="fr-FR" sz="1800" kern="1200" dirty="0">
                          <a:solidFill>
                            <a:schemeClr val="tx1"/>
                          </a:solidFill>
                          <a:effectLst/>
                          <a:latin typeface="+mn-lt"/>
                          <a:ea typeface="+mn-ea"/>
                          <a:cs typeface="+mn-cs"/>
                        </a:rPr>
                        <a:t>(Xiaomi)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22.855</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US" sz="16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45090749"/>
              </p:ext>
            </p:extLst>
          </p:nvPr>
        </p:nvGraphicFramePr>
        <p:xfrm>
          <a:off x="427580" y="3628061"/>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Networks Providing Access to Localized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800" kern="1200" dirty="0">
                          <a:solidFill>
                            <a:schemeClr val="tx1"/>
                          </a:solidFill>
                          <a:effectLst/>
                          <a:latin typeface="+mn-lt"/>
                          <a:ea typeface="+mn-ea"/>
                          <a:cs typeface="+mn-cs"/>
                        </a:rPr>
                        <a:t>Lola Awoniyi-Oteri (Qualcomm)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22.844</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GB" sz="16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600" kern="1200" dirty="0">
                          <a:solidFill>
                            <a:schemeClr val="tx1"/>
                          </a:solidFill>
                          <a:effectLst/>
                          <a:latin typeface="+mn-lt"/>
                          <a:ea typeface="+mn-ea"/>
                          <a:cs typeface="+mn-cs"/>
                        </a:rPr>
                        <a:t> They also covers regulatory services and multicast and broadcast services over the hosting network. </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666739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278064540"/>
              </p:ext>
            </p:extLst>
          </p:nvPr>
        </p:nvGraphicFramePr>
        <p:xfrm>
          <a:off x="427580" y="1144254"/>
          <a:ext cx="10819296" cy="265176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Vehicle-Mounted Relays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Francesco Pica (Qualcomm)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22.839</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(new clause)</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The VMR work introduces service requirements (in TS 22.261) for 5GS support of mobile base station (BS) relays, </a:t>
                      </a:r>
                      <a:r>
                        <a:rPr lang="en-US" sz="1600" kern="1200" dirty="0" err="1">
                          <a:solidFill>
                            <a:schemeClr val="tx1"/>
                          </a:solidFill>
                          <a:effectLst/>
                          <a:latin typeface="+mn-lt"/>
                          <a:ea typeface="+mn-ea"/>
                          <a:cs typeface="+mn-cs"/>
                        </a:rPr>
                        <a:t>e.g</a:t>
                      </a:r>
                      <a:r>
                        <a:rPr lang="en-US" sz="16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942855428"/>
              </p:ext>
            </p:extLst>
          </p:nvPr>
        </p:nvGraphicFramePr>
        <p:xfrm>
          <a:off x="438804" y="3948717"/>
          <a:ext cx="10819296" cy="265176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Xiaonan Shi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22.847</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de-DE" sz="1600" kern="1200" dirty="0">
                          <a:solidFill>
                            <a:schemeClr val="tx1"/>
                          </a:solidFill>
                          <a:latin typeface="+mn-lt"/>
                          <a:ea typeface="+mn-ea"/>
                          <a:cs typeface="+mn-cs"/>
                        </a:rPr>
                        <a:t>(normative work expected in Nov2021)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nl-NL" sz="16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874175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151827104"/>
              </p:ext>
            </p:extLst>
          </p:nvPr>
        </p:nvGraphicFramePr>
        <p:xfrm>
          <a:off x="427580" y="114425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4259216069"/>
              </p:ext>
            </p:extLst>
          </p:nvPr>
        </p:nvGraphicFramePr>
        <p:xfrm>
          <a:off x="427580" y="3720117"/>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05602300"/>
              </p:ext>
            </p:extLst>
          </p:nvPr>
        </p:nvGraphicFramePr>
        <p:xfrm>
          <a:off x="427580" y="114425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692542356"/>
              </p:ext>
            </p:extLst>
          </p:nvPr>
        </p:nvGraphicFramePr>
        <p:xfrm>
          <a:off x="438804" y="3948717"/>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7662</TotalTime>
  <Words>2392</Words>
  <Application>Microsoft Office PowerPoint</Application>
  <PresentationFormat>Widescreen</PresentationFormat>
  <Paragraphs>220</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SA1 Rel-18 Normative Work -Status update-</vt:lpstr>
      <vt:lpstr>Introduction</vt:lpstr>
      <vt:lpstr>SA1 Rel-18 Normative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175</cp:revision>
  <dcterms:created xsi:type="dcterms:W3CDTF">2019-07-19T09:46:23Z</dcterms:created>
  <dcterms:modified xsi:type="dcterms:W3CDTF">2021-09-09T12:08:01Z</dcterms:modified>
</cp:coreProperties>
</file>